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40" r:id="rId3"/>
    <p:sldId id="441" r:id="rId4"/>
    <p:sldId id="442" r:id="rId5"/>
    <p:sldId id="443" r:id="rId6"/>
    <p:sldId id="444" r:id="rId7"/>
    <p:sldId id="445" r:id="rId8"/>
    <p:sldId id="446" r:id="rId9"/>
    <p:sldId id="447" r:id="rId10"/>
    <p:sldId id="449" r:id="rId11"/>
    <p:sldId id="450" r:id="rId12"/>
    <p:sldId id="451" r:id="rId13"/>
    <p:sldId id="44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23A32-BED4-4679-BAE9-1BE847DBA1C9}" type="datetimeFigureOut">
              <a:rPr lang="en-NZ" smtClean="0"/>
              <a:t>16/04/2019</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5113D3-30F1-48F4-9C10-EE48F4008CEE}" type="slidenum">
              <a:rPr lang="en-NZ" smtClean="0"/>
              <a:t>‹#›</a:t>
            </a:fld>
            <a:endParaRPr lang="en-NZ"/>
          </a:p>
        </p:txBody>
      </p:sp>
    </p:spTree>
    <p:extLst>
      <p:ext uri="{BB962C8B-B14F-4D97-AF65-F5344CB8AC3E}">
        <p14:creationId xmlns:p14="http://schemas.microsoft.com/office/powerpoint/2010/main" val="4278148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54F1-FC1B-45F3-ACB5-09ADC4F46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05F3C73-C5B7-4883-AB44-AAD93BBF9A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19B3AFB-5F7A-4D3E-8673-29AEA107EDB4}"/>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4DAD7DC3-F027-4332-89B8-9D0E751B67D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62AF984-F9A8-4DC3-A1C9-74C56B28A302}"/>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404412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7E4B2-614D-4F47-855C-B78A3569CA41}"/>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376991D-3E85-4955-B47F-674536B06D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7CEAB4E-D9E7-414D-A6A2-F32448495B3D}"/>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BA6D211E-8C17-4A22-A90B-7C7DED68B44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C8A18E8-2447-4412-BD61-6CAB1A2A941A}"/>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382141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089CB-A6CB-4521-B503-8AA47AF518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9EF12DA-9413-4EB6-B795-AAC38ECFDB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E974081-8458-45A2-898F-1C6C66A25A3F}"/>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B01BCD93-30C0-4A60-BC5E-9DB9A34E57C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31CFD1E-69D9-401A-BB26-3DE8E0DE1EF7}"/>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227902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B7580-4F1D-4DB7-8430-780D31C4D9B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1C53402-565F-48BF-8EA9-A18F352092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167249C-ED79-4B5E-A00E-9B9A50FEFF50}"/>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110CCAC2-F009-4011-8F41-39ADE584719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31A60BE-FEDE-4EAE-8F50-E22885A8293B}"/>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64920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0917F-A6B5-4E84-BA53-12D152C3AE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294B37FE-054E-475D-A469-61087CC32E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13A9A1-EB79-4124-A746-1CA787355BBE}"/>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0032FDD1-9348-491C-9BDD-AAB6C0AD9C4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1203621-E144-4C71-A539-C68C78E622B5}"/>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20556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EBA81-88CD-4E57-B016-109F96AD5A5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20F038F4-5CE7-4DA9-A2D2-74644C5FCE7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60619095-A388-4AE9-8FD4-E522F115280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C47A15C1-DBA3-4CEA-8879-E33846B016BF}"/>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6" name="Footer Placeholder 5">
            <a:extLst>
              <a:ext uri="{FF2B5EF4-FFF2-40B4-BE49-F238E27FC236}">
                <a16:creationId xmlns:a16="http://schemas.microsoft.com/office/drawing/2014/main" id="{5F1493F6-EABD-4206-BE43-F230A67299C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516BFD1-598A-4217-A762-77BE33637453}"/>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266852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C7206-BFB3-42B0-A070-CEC6C8BEAF4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2E0DC29-2D26-4B63-A4EE-96F6E66C79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340057-75DB-4149-85FE-D87A1B602A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7B852CC2-2A86-4CBA-91F3-AAC6CA9A2F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BBCBFB-C08A-4464-8435-788A93A5B4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A6E74DEC-4295-49EF-ABC6-ACEF093190A7}"/>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8" name="Footer Placeholder 7">
            <a:extLst>
              <a:ext uri="{FF2B5EF4-FFF2-40B4-BE49-F238E27FC236}">
                <a16:creationId xmlns:a16="http://schemas.microsoft.com/office/drawing/2014/main" id="{DF50AD93-4BCB-446C-9A15-F350185A182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7C9DD47-253C-4DF8-A12B-30C03440514E}"/>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36334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92BAF-A7E9-4DCE-93B0-7408668C42A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D427B616-448E-4457-B3F0-64D9D8BBA135}"/>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4" name="Footer Placeholder 3">
            <a:extLst>
              <a:ext uri="{FF2B5EF4-FFF2-40B4-BE49-F238E27FC236}">
                <a16:creationId xmlns:a16="http://schemas.microsoft.com/office/drawing/2014/main" id="{9EB5085F-576C-4D7C-87B3-2E210C516600}"/>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F0654E0-CDB7-4890-9738-85806BDF0F94}"/>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271407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32394D-20A0-4F75-AE92-9B1C004D5C8D}"/>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3" name="Footer Placeholder 2">
            <a:extLst>
              <a:ext uri="{FF2B5EF4-FFF2-40B4-BE49-F238E27FC236}">
                <a16:creationId xmlns:a16="http://schemas.microsoft.com/office/drawing/2014/main" id="{F9CDD24E-126C-4C64-BA7D-D8186345AF04}"/>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B4C6C1FC-0E53-4953-8BD0-F7D0D7828202}"/>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1930215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943B-FFDD-493A-A68E-D2AFD5CCED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D53CF25D-C1B0-4588-8120-FB1ACC2CE6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AB1EAFBE-7D0B-4551-BF0F-B69E4548A8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2092E8-C6C6-4E4B-BE4A-9E6B1A0B1E19}"/>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6" name="Footer Placeholder 5">
            <a:extLst>
              <a:ext uri="{FF2B5EF4-FFF2-40B4-BE49-F238E27FC236}">
                <a16:creationId xmlns:a16="http://schemas.microsoft.com/office/drawing/2014/main" id="{912399EC-9C16-4009-AC5F-DBA277A7BDA4}"/>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DE386C9-9106-4096-9769-CF8A055109B4}"/>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14315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189F2-F8DC-424B-9508-133546BF3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A0739A7-49E8-4326-80ED-1839630401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8D0E6B78-ADD4-4489-B513-9FE0E7F749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8523C6-59B7-45BD-8EBE-6E3C0897C08F}"/>
              </a:ext>
            </a:extLst>
          </p:cNvPr>
          <p:cNvSpPr>
            <a:spLocks noGrp="1"/>
          </p:cNvSpPr>
          <p:nvPr>
            <p:ph type="dt" sz="half" idx="10"/>
          </p:nvPr>
        </p:nvSpPr>
        <p:spPr/>
        <p:txBody>
          <a:bodyPr/>
          <a:lstStyle/>
          <a:p>
            <a:fld id="{0077A07F-4F5D-4D57-BF32-A8CF2595CE73}" type="datetimeFigureOut">
              <a:rPr lang="en-NZ" smtClean="0"/>
              <a:t>16/04/2019</a:t>
            </a:fld>
            <a:endParaRPr lang="en-NZ"/>
          </a:p>
        </p:txBody>
      </p:sp>
      <p:sp>
        <p:nvSpPr>
          <p:cNvPr id="6" name="Footer Placeholder 5">
            <a:extLst>
              <a:ext uri="{FF2B5EF4-FFF2-40B4-BE49-F238E27FC236}">
                <a16:creationId xmlns:a16="http://schemas.microsoft.com/office/drawing/2014/main" id="{6C898471-AF5B-45D1-B503-50F788DE296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2619A6C-6FB2-45F3-BD09-BB708AA21EFA}"/>
              </a:ext>
            </a:extLst>
          </p:cNvPr>
          <p:cNvSpPr>
            <a:spLocks noGrp="1"/>
          </p:cNvSpPr>
          <p:nvPr>
            <p:ph type="sldNum" sz="quarter" idx="12"/>
          </p:nvPr>
        </p:nvSpPr>
        <p:spPr/>
        <p:txBody>
          <a:bodyPr/>
          <a:lstStyle/>
          <a:p>
            <a:fld id="{05F1F8EB-8EF6-49AB-B25F-A08B48423943}" type="slidenum">
              <a:rPr lang="en-NZ" smtClean="0"/>
              <a:t>‹#›</a:t>
            </a:fld>
            <a:endParaRPr lang="en-NZ"/>
          </a:p>
        </p:txBody>
      </p:sp>
    </p:spTree>
    <p:extLst>
      <p:ext uri="{BB962C8B-B14F-4D97-AF65-F5344CB8AC3E}">
        <p14:creationId xmlns:p14="http://schemas.microsoft.com/office/powerpoint/2010/main" val="25011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E3C9B5-1C8B-4F69-9493-928254AE74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55B5138-B799-4083-94A0-4831E463A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9A28911-D57B-456F-AB5E-5D0FCA711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A07F-4F5D-4D57-BF32-A8CF2595CE73}" type="datetimeFigureOut">
              <a:rPr lang="en-NZ" smtClean="0"/>
              <a:t>16/04/2019</a:t>
            </a:fld>
            <a:endParaRPr lang="en-NZ"/>
          </a:p>
        </p:txBody>
      </p:sp>
      <p:sp>
        <p:nvSpPr>
          <p:cNvPr id="5" name="Footer Placeholder 4">
            <a:extLst>
              <a:ext uri="{FF2B5EF4-FFF2-40B4-BE49-F238E27FC236}">
                <a16:creationId xmlns:a16="http://schemas.microsoft.com/office/drawing/2014/main" id="{E1CAC68E-A25E-445F-AFE4-6CEAC405A2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7275935A-E7BE-4FA6-8831-BE241EDA9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1F8EB-8EF6-49AB-B25F-A08B48423943}" type="slidenum">
              <a:rPr lang="en-NZ" smtClean="0"/>
              <a:t>‹#›</a:t>
            </a:fld>
            <a:endParaRPr lang="en-NZ"/>
          </a:p>
        </p:txBody>
      </p:sp>
    </p:spTree>
    <p:extLst>
      <p:ext uri="{BB962C8B-B14F-4D97-AF65-F5344CB8AC3E}">
        <p14:creationId xmlns:p14="http://schemas.microsoft.com/office/powerpoint/2010/main" val="3819589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FEF30C-5C7D-44EF-8B70-6F8AEE0D87FE}"/>
              </a:ext>
            </a:extLst>
          </p:cNvPr>
          <p:cNvSpPr>
            <a:spLocks noGrp="1"/>
          </p:cNvSpPr>
          <p:nvPr>
            <p:ph type="ctrTitle"/>
          </p:nvPr>
        </p:nvSpPr>
        <p:spPr>
          <a:xfrm>
            <a:off x="5189620" y="1306071"/>
            <a:ext cx="5478379" cy="2663407"/>
          </a:xfrm>
        </p:spPr>
        <p:txBody>
          <a:bodyPr>
            <a:normAutofit fontScale="90000"/>
          </a:bodyPr>
          <a:lstStyle/>
          <a:p>
            <a:pPr algn="l"/>
            <a:br>
              <a:rPr lang="en-US" sz="4400" dirty="0">
                <a:solidFill>
                  <a:srgbClr val="FFFFFF"/>
                </a:solidFill>
              </a:rPr>
            </a:br>
            <a:r>
              <a:rPr lang="en-US" sz="4400" dirty="0">
                <a:solidFill>
                  <a:srgbClr val="FFFFFF"/>
                </a:solidFill>
              </a:rPr>
              <a:t>Panel Session 2: Are charities able to advocate against government policy?</a:t>
            </a:r>
            <a:endParaRPr lang="en-NZ" sz="4400" dirty="0">
              <a:solidFill>
                <a:srgbClr val="FFFFFF"/>
              </a:solidFill>
            </a:endParaRPr>
          </a:p>
        </p:txBody>
      </p:sp>
      <p:sp>
        <p:nvSpPr>
          <p:cNvPr id="3" name="Subtitle 2">
            <a:extLst>
              <a:ext uri="{FF2B5EF4-FFF2-40B4-BE49-F238E27FC236}">
                <a16:creationId xmlns:a16="http://schemas.microsoft.com/office/drawing/2014/main" id="{EAEA566F-8CDF-4C31-B2DA-F2A5263C1655}"/>
              </a:ext>
            </a:extLst>
          </p:cNvPr>
          <p:cNvSpPr>
            <a:spLocks noGrp="1"/>
          </p:cNvSpPr>
          <p:nvPr>
            <p:ph type="subTitle" idx="1"/>
          </p:nvPr>
        </p:nvSpPr>
        <p:spPr>
          <a:xfrm>
            <a:off x="5189620" y="4106004"/>
            <a:ext cx="5478380" cy="1860883"/>
          </a:xfrm>
        </p:spPr>
        <p:txBody>
          <a:bodyPr>
            <a:normAutofit fontScale="92500" lnSpcReduction="10000"/>
          </a:bodyPr>
          <a:lstStyle/>
          <a:p>
            <a:pPr algn="l"/>
            <a:r>
              <a:rPr lang="en-NZ" dirty="0">
                <a:solidFill>
                  <a:srgbClr val="FFFFFF"/>
                </a:solidFill>
              </a:rPr>
              <a:t>John Hancock, Senior Legal Adviser</a:t>
            </a:r>
          </a:p>
          <a:p>
            <a:pPr algn="l"/>
            <a:r>
              <a:rPr lang="en-NZ" dirty="0">
                <a:solidFill>
                  <a:srgbClr val="FFFFFF"/>
                </a:solidFill>
              </a:rPr>
              <a:t>Human Rights Commission</a:t>
            </a:r>
          </a:p>
          <a:p>
            <a:pPr algn="l"/>
            <a:r>
              <a:rPr lang="en-US" dirty="0">
                <a:solidFill>
                  <a:srgbClr val="FFFFFF"/>
                </a:solidFill>
              </a:rPr>
              <a:t>Future Prospects for Charity Law, Accounting and Regulation Conference 2019</a:t>
            </a:r>
          </a:p>
          <a:p>
            <a:pPr algn="l"/>
            <a:r>
              <a:rPr lang="en-NZ" dirty="0">
                <a:solidFill>
                  <a:srgbClr val="FFFFFF"/>
                </a:solidFill>
              </a:rPr>
              <a:t>11 April 2019 </a:t>
            </a:r>
          </a:p>
          <a:p>
            <a:pPr algn="l"/>
            <a:endParaRPr lang="en-NZ" dirty="0">
              <a:solidFill>
                <a:srgbClr val="FFFFFF"/>
              </a:solidFill>
            </a:endParaRPr>
          </a:p>
        </p:txBody>
      </p:sp>
      <p:pic>
        <p:nvPicPr>
          <p:cNvPr id="5" name="Picture 4">
            <a:extLst>
              <a:ext uri="{FF2B5EF4-FFF2-40B4-BE49-F238E27FC236}">
                <a16:creationId xmlns:a16="http://schemas.microsoft.com/office/drawing/2014/main" id="{041EF8A1-A2EC-45FF-A1F9-2A9D6E0259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9475" y="2386211"/>
            <a:ext cx="1969179" cy="1103472"/>
          </a:xfrm>
          <a:prstGeom prst="rect">
            <a:avLst/>
          </a:prstGeom>
        </p:spPr>
      </p:pic>
    </p:spTree>
    <p:extLst>
      <p:ext uri="{BB962C8B-B14F-4D97-AF65-F5344CB8AC3E}">
        <p14:creationId xmlns:p14="http://schemas.microsoft.com/office/powerpoint/2010/main" val="38765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0BC68BE-6702-4C26-A97C-765B0FD0C70F}"/>
              </a:ext>
            </a:extLst>
          </p:cNvPr>
          <p:cNvSpPr>
            <a:spLocks noGrp="1"/>
          </p:cNvSpPr>
          <p:nvPr>
            <p:ph type="title"/>
          </p:nvPr>
        </p:nvSpPr>
        <p:spPr>
          <a:xfrm>
            <a:off x="640079" y="2053641"/>
            <a:ext cx="3669161" cy="2760098"/>
          </a:xfrm>
        </p:spPr>
        <p:txBody>
          <a:bodyPr>
            <a:normAutofit/>
          </a:bodyPr>
          <a:lstStyle/>
          <a:p>
            <a:r>
              <a:rPr lang="en-US" b="1">
                <a:solidFill>
                  <a:srgbClr val="FFFFFF"/>
                </a:solidFill>
              </a:rPr>
              <a:t>Canada without Poverty: Background</a:t>
            </a:r>
            <a:endParaRPr lang="en-NZ" b="1">
              <a:solidFill>
                <a:srgbClr val="FFFFFF"/>
              </a:solidFill>
            </a:endParaRPr>
          </a:p>
        </p:txBody>
      </p:sp>
      <p:sp>
        <p:nvSpPr>
          <p:cNvPr id="3" name="Content Placeholder 2">
            <a:extLst>
              <a:ext uri="{FF2B5EF4-FFF2-40B4-BE49-F238E27FC236}">
                <a16:creationId xmlns:a16="http://schemas.microsoft.com/office/drawing/2014/main" id="{112BB428-5369-41A0-9B8B-CE30633064B9}"/>
              </a:ext>
            </a:extLst>
          </p:cNvPr>
          <p:cNvSpPr>
            <a:spLocks noGrp="1"/>
          </p:cNvSpPr>
          <p:nvPr>
            <p:ph idx="1"/>
          </p:nvPr>
        </p:nvSpPr>
        <p:spPr>
          <a:xfrm>
            <a:off x="6090574" y="801866"/>
            <a:ext cx="5306084" cy="5230634"/>
          </a:xfrm>
        </p:spPr>
        <p:txBody>
          <a:bodyPr anchor="ctr">
            <a:normAutofit/>
          </a:bodyPr>
          <a:lstStyle/>
          <a:p>
            <a:r>
              <a:rPr lang="en-US" sz="2200" dirty="0">
                <a:solidFill>
                  <a:srgbClr val="000000"/>
                </a:solidFill>
              </a:rPr>
              <a:t>Canada without Poverty, is charity is a registered charity with the stated charitable purpose of relieving poverty in Canada. It engages in public advocacy for policy and attitudinal change as its primary means of achieving an end to poverty and refers to international human rights standards in doing so.</a:t>
            </a:r>
          </a:p>
          <a:p>
            <a:r>
              <a:rPr lang="en-US" sz="2200" dirty="0">
                <a:solidFill>
                  <a:srgbClr val="000000"/>
                </a:solidFill>
              </a:rPr>
              <a:t>The Canadian Revenue Authority (CRA) conducted a Political Activities Audit under the Income Tax Act, which concluded that virtually all of the Applicant's activities involved political engagement in the nature of “communications to the public advocating policy changes.” </a:t>
            </a:r>
            <a:endParaRPr lang="en-NZ" sz="2200" dirty="0">
              <a:solidFill>
                <a:srgbClr val="000000"/>
              </a:solidFill>
            </a:endParaRPr>
          </a:p>
        </p:txBody>
      </p:sp>
    </p:spTree>
    <p:extLst>
      <p:ext uri="{BB962C8B-B14F-4D97-AF65-F5344CB8AC3E}">
        <p14:creationId xmlns:p14="http://schemas.microsoft.com/office/powerpoint/2010/main" val="318535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6695ED6-9E05-4502-81D4-807C61F42294}"/>
              </a:ext>
            </a:extLst>
          </p:cNvPr>
          <p:cNvSpPr>
            <a:spLocks noGrp="1"/>
          </p:cNvSpPr>
          <p:nvPr>
            <p:ph type="title"/>
          </p:nvPr>
        </p:nvSpPr>
        <p:spPr>
          <a:xfrm>
            <a:off x="640079" y="2053641"/>
            <a:ext cx="3669161" cy="2760098"/>
          </a:xfrm>
        </p:spPr>
        <p:txBody>
          <a:bodyPr>
            <a:normAutofit/>
          </a:bodyPr>
          <a:lstStyle/>
          <a:p>
            <a:r>
              <a:rPr lang="en-US" b="1">
                <a:solidFill>
                  <a:srgbClr val="FFFFFF"/>
                </a:solidFill>
              </a:rPr>
              <a:t>Background Continued</a:t>
            </a:r>
            <a:endParaRPr lang="en-NZ" b="1">
              <a:solidFill>
                <a:srgbClr val="FFFFFF"/>
              </a:solidFill>
            </a:endParaRPr>
          </a:p>
        </p:txBody>
      </p:sp>
      <p:sp>
        <p:nvSpPr>
          <p:cNvPr id="3" name="Content Placeholder 2">
            <a:extLst>
              <a:ext uri="{FF2B5EF4-FFF2-40B4-BE49-F238E27FC236}">
                <a16:creationId xmlns:a16="http://schemas.microsoft.com/office/drawing/2014/main" id="{C551EA50-D174-49C4-9AE1-7F707DBAEA39}"/>
              </a:ext>
            </a:extLst>
          </p:cNvPr>
          <p:cNvSpPr>
            <a:spLocks noGrp="1"/>
          </p:cNvSpPr>
          <p:nvPr>
            <p:ph idx="1"/>
          </p:nvPr>
        </p:nvSpPr>
        <p:spPr>
          <a:xfrm>
            <a:off x="6090574" y="801866"/>
            <a:ext cx="5306084" cy="5230634"/>
          </a:xfrm>
        </p:spPr>
        <p:txBody>
          <a:bodyPr anchor="ctr">
            <a:normAutofit/>
          </a:bodyPr>
          <a:lstStyle/>
          <a:p>
            <a:pPr marL="0" indent="0">
              <a:buNone/>
            </a:pPr>
            <a:r>
              <a:rPr lang="en-US" sz="2000">
                <a:solidFill>
                  <a:srgbClr val="000000"/>
                </a:solidFill>
              </a:rPr>
              <a:t>The CRA stated that in its view an activity is considered "political" where it: </a:t>
            </a:r>
          </a:p>
          <a:p>
            <a:pPr marL="0" indent="0">
              <a:buNone/>
            </a:pPr>
            <a:r>
              <a:rPr lang="en-US" sz="2000">
                <a:solidFill>
                  <a:srgbClr val="000000"/>
                </a:solidFill>
              </a:rPr>
              <a:t>1) "explicitly communicates a call to political action"; </a:t>
            </a:r>
          </a:p>
          <a:p>
            <a:pPr marL="0" indent="0">
              <a:buNone/>
            </a:pPr>
            <a:r>
              <a:rPr lang="en-US" sz="2000">
                <a:solidFill>
                  <a:srgbClr val="000000"/>
                </a:solidFill>
              </a:rPr>
              <a:t>2) "</a:t>
            </a:r>
            <a:r>
              <a:rPr lang="en-US" sz="2000">
                <a:solidFill>
                  <a:srgbClr val="000000"/>
                </a:solidFill>
                <a:highlight>
                  <a:srgbClr val="FFFF00"/>
                </a:highlight>
              </a:rPr>
              <a:t>explicitly communicates to the public that the law, policy, or decision of any level of government in Canada or a foreign country should be retained ... opposed, or changed"; </a:t>
            </a:r>
            <a:r>
              <a:rPr lang="en-US" sz="2000">
                <a:solidFill>
                  <a:srgbClr val="000000"/>
                </a:solidFill>
              </a:rPr>
              <a:t>or</a:t>
            </a:r>
          </a:p>
          <a:p>
            <a:pPr marL="0" indent="0">
              <a:buNone/>
            </a:pPr>
            <a:r>
              <a:rPr lang="en-US" sz="2000">
                <a:solidFill>
                  <a:srgbClr val="000000"/>
                </a:solidFill>
              </a:rPr>
              <a:t>3) "explicitly indicates in its materials (whether internal or external) that the intention of the activity is to incite, or organize to put pressure on, an elected representative or public official to retain, oppose, or change the law, policy, or decision of any level of government"</a:t>
            </a:r>
          </a:p>
          <a:p>
            <a:endParaRPr lang="en-NZ" sz="2000">
              <a:solidFill>
                <a:srgbClr val="000000"/>
              </a:solidFill>
            </a:endParaRPr>
          </a:p>
        </p:txBody>
      </p:sp>
    </p:spTree>
    <p:extLst>
      <p:ext uri="{BB962C8B-B14F-4D97-AF65-F5344CB8AC3E}">
        <p14:creationId xmlns:p14="http://schemas.microsoft.com/office/powerpoint/2010/main" val="3767669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CEB41C0-C289-47CF-8E57-3AA68BC967D4}"/>
              </a:ext>
            </a:extLst>
          </p:cNvPr>
          <p:cNvSpPr>
            <a:spLocks noGrp="1"/>
          </p:cNvSpPr>
          <p:nvPr>
            <p:ph type="title"/>
          </p:nvPr>
        </p:nvSpPr>
        <p:spPr>
          <a:xfrm>
            <a:off x="640079" y="2053641"/>
            <a:ext cx="3669161" cy="2760098"/>
          </a:xfrm>
        </p:spPr>
        <p:txBody>
          <a:bodyPr>
            <a:normAutofit/>
          </a:bodyPr>
          <a:lstStyle/>
          <a:p>
            <a:r>
              <a:rPr lang="en-US" b="1">
                <a:solidFill>
                  <a:srgbClr val="FFFFFF"/>
                </a:solidFill>
              </a:rPr>
              <a:t>Background continued</a:t>
            </a:r>
            <a:endParaRPr lang="en-NZ" b="1">
              <a:solidFill>
                <a:srgbClr val="FFFFFF"/>
              </a:solidFill>
            </a:endParaRPr>
          </a:p>
        </p:txBody>
      </p:sp>
      <p:sp>
        <p:nvSpPr>
          <p:cNvPr id="3" name="Content Placeholder 2">
            <a:extLst>
              <a:ext uri="{FF2B5EF4-FFF2-40B4-BE49-F238E27FC236}">
                <a16:creationId xmlns:a16="http://schemas.microsoft.com/office/drawing/2014/main" id="{2225844A-7492-4913-AFA9-5EC44AEBDDAD}"/>
              </a:ext>
            </a:extLst>
          </p:cNvPr>
          <p:cNvSpPr>
            <a:spLocks noGrp="1"/>
          </p:cNvSpPr>
          <p:nvPr>
            <p:ph idx="1"/>
          </p:nvPr>
        </p:nvSpPr>
        <p:spPr>
          <a:xfrm>
            <a:off x="6090574" y="801866"/>
            <a:ext cx="5306084" cy="5230634"/>
          </a:xfrm>
        </p:spPr>
        <p:txBody>
          <a:bodyPr anchor="ctr">
            <a:normAutofit/>
          </a:bodyPr>
          <a:lstStyle/>
          <a:p>
            <a:pPr marL="0" indent="0">
              <a:buNone/>
            </a:pPr>
            <a:r>
              <a:rPr lang="en-US" sz="2400">
                <a:solidFill>
                  <a:srgbClr val="000000"/>
                </a:solidFill>
              </a:rPr>
              <a:t>The Court noted that:</a:t>
            </a:r>
          </a:p>
          <a:p>
            <a:r>
              <a:rPr lang="en-US" sz="2400">
                <a:solidFill>
                  <a:srgbClr val="000000"/>
                </a:solidFill>
              </a:rPr>
              <a:t>“What [CWPs] activities have in common that characterized them as non-partisan "political activities" is that </a:t>
            </a:r>
            <a:r>
              <a:rPr lang="en-US" sz="2400">
                <a:solidFill>
                  <a:srgbClr val="000000"/>
                </a:solidFill>
                <a:highlight>
                  <a:srgbClr val="FFFF00"/>
                </a:highlight>
              </a:rPr>
              <a:t>they all involve communications about law reform or other issues related to the relief of poverty. Most of these activities are public forms of expression that represent the Applicant's efforts to engage its constituency in democratic processes to relieve poverty </a:t>
            </a:r>
            <a:r>
              <a:rPr lang="en-US" sz="2400">
                <a:solidFill>
                  <a:srgbClr val="000000"/>
                </a:solidFill>
              </a:rPr>
              <a:t>in the manner recognized by the Copenhagen Declaration and the Standing Committee Report as essential to the effective relief of poverty.”</a:t>
            </a:r>
            <a:endParaRPr lang="en-NZ" sz="2400">
              <a:solidFill>
                <a:srgbClr val="000000"/>
              </a:solidFill>
            </a:endParaRPr>
          </a:p>
        </p:txBody>
      </p:sp>
    </p:spTree>
    <p:extLst>
      <p:ext uri="{BB962C8B-B14F-4D97-AF65-F5344CB8AC3E}">
        <p14:creationId xmlns:p14="http://schemas.microsoft.com/office/powerpoint/2010/main" val="33873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52E6564-1116-42D4-864A-0463F964BF6F}"/>
              </a:ext>
            </a:extLst>
          </p:cNvPr>
          <p:cNvSpPr>
            <a:spLocks noGrp="1"/>
          </p:cNvSpPr>
          <p:nvPr>
            <p:ph type="title"/>
          </p:nvPr>
        </p:nvSpPr>
        <p:spPr>
          <a:xfrm>
            <a:off x="640079" y="2053641"/>
            <a:ext cx="3669161" cy="2760098"/>
          </a:xfrm>
        </p:spPr>
        <p:txBody>
          <a:bodyPr>
            <a:normAutofit/>
          </a:bodyPr>
          <a:lstStyle/>
          <a:p>
            <a:r>
              <a:rPr lang="en-US" b="1">
                <a:solidFill>
                  <a:srgbClr val="FFFFFF"/>
                </a:solidFill>
              </a:rPr>
              <a:t>Canada without Poverty v AG [2018] : Some key points</a:t>
            </a:r>
            <a:endParaRPr lang="en-NZ" b="1">
              <a:solidFill>
                <a:srgbClr val="FFFFFF"/>
              </a:solidFill>
            </a:endParaRPr>
          </a:p>
        </p:txBody>
      </p:sp>
      <p:sp>
        <p:nvSpPr>
          <p:cNvPr id="3" name="Content Placeholder 2">
            <a:extLst>
              <a:ext uri="{FF2B5EF4-FFF2-40B4-BE49-F238E27FC236}">
                <a16:creationId xmlns:a16="http://schemas.microsoft.com/office/drawing/2014/main" id="{E3E99A3D-0A37-463B-AA40-C9F531266A17}"/>
              </a:ext>
            </a:extLst>
          </p:cNvPr>
          <p:cNvSpPr>
            <a:spLocks noGrp="1"/>
          </p:cNvSpPr>
          <p:nvPr>
            <p:ph idx="1"/>
          </p:nvPr>
        </p:nvSpPr>
        <p:spPr>
          <a:xfrm>
            <a:off x="6090574" y="801866"/>
            <a:ext cx="5306084" cy="5230634"/>
          </a:xfrm>
        </p:spPr>
        <p:txBody>
          <a:bodyPr anchor="ctr">
            <a:normAutofit/>
          </a:bodyPr>
          <a:lstStyle/>
          <a:p>
            <a:r>
              <a:rPr lang="en-US" sz="1700" dirty="0">
                <a:solidFill>
                  <a:srgbClr val="000000"/>
                </a:solidFill>
              </a:rPr>
              <a:t>On freedom of expression, the Court found:</a:t>
            </a:r>
          </a:p>
          <a:p>
            <a:pPr marL="0" indent="0">
              <a:buNone/>
            </a:pPr>
            <a:r>
              <a:rPr lang="en-US" sz="1700" dirty="0">
                <a:solidFill>
                  <a:srgbClr val="000000"/>
                </a:solidFill>
                <a:highlight>
                  <a:srgbClr val="FFFF00"/>
                </a:highlight>
              </a:rPr>
              <a:t>“There is no doubt that the activity in which the Applicant wishes to engage- public advocacy of policy change - is within the guarantee of freedom of expression”</a:t>
            </a:r>
          </a:p>
          <a:p>
            <a:r>
              <a:rPr lang="en-US" sz="1700" dirty="0">
                <a:solidFill>
                  <a:srgbClr val="000000"/>
                </a:solidFill>
              </a:rPr>
              <a:t>Court also rejected the AGs argument that the financial impact of deregistration would infringe free expression rights (</a:t>
            </a:r>
            <a:r>
              <a:rPr lang="en-US" sz="1700" dirty="0" err="1">
                <a:solidFill>
                  <a:srgbClr val="000000"/>
                </a:solidFill>
              </a:rPr>
              <a:t>ie</a:t>
            </a:r>
            <a:r>
              <a:rPr lang="en-US" sz="1700" dirty="0">
                <a:solidFill>
                  <a:srgbClr val="000000"/>
                </a:solidFill>
              </a:rPr>
              <a:t>. The AG contended they have right to free speech but not subsidized speech)</a:t>
            </a:r>
          </a:p>
          <a:p>
            <a:r>
              <a:rPr lang="en-US" sz="1700" dirty="0">
                <a:solidFill>
                  <a:srgbClr val="000000"/>
                </a:solidFill>
              </a:rPr>
              <a:t>The Court pointed to evidence that CWP would not be able to financially function without the tax exemption provided by charitable status</a:t>
            </a:r>
          </a:p>
          <a:p>
            <a:r>
              <a:rPr lang="en-US" sz="1700" dirty="0">
                <a:solidFill>
                  <a:srgbClr val="000000"/>
                </a:solidFill>
              </a:rPr>
              <a:t>The Court held that </a:t>
            </a:r>
            <a:r>
              <a:rPr lang="en-US" sz="1700" dirty="0">
                <a:solidFill>
                  <a:srgbClr val="000000"/>
                </a:solidFill>
                <a:highlight>
                  <a:srgbClr val="FFFF00"/>
                </a:highlight>
              </a:rPr>
              <a:t>any burden, including a cost burden imposed by government on the exercise of a fundamental freedom, such as expression, can qualify as an infringement of that right or freedom if it is not "trivial or insubstantial": </a:t>
            </a:r>
          </a:p>
          <a:p>
            <a:pPr marL="0" indent="0">
              <a:buNone/>
            </a:pPr>
            <a:endParaRPr lang="en-US" sz="1700" dirty="0">
              <a:solidFill>
                <a:srgbClr val="000000"/>
              </a:solidFill>
            </a:endParaRPr>
          </a:p>
          <a:p>
            <a:endParaRPr lang="en-NZ" sz="1700" dirty="0">
              <a:solidFill>
                <a:srgbClr val="000000"/>
              </a:solidFill>
            </a:endParaRPr>
          </a:p>
        </p:txBody>
      </p:sp>
    </p:spTree>
    <p:extLst>
      <p:ext uri="{BB962C8B-B14F-4D97-AF65-F5344CB8AC3E}">
        <p14:creationId xmlns:p14="http://schemas.microsoft.com/office/powerpoint/2010/main" val="2834553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227B8B5-0399-4F1C-ADA3-5B2CFF798455}"/>
              </a:ext>
            </a:extLst>
          </p:cNvPr>
          <p:cNvSpPr>
            <a:spLocks noGrp="1"/>
          </p:cNvSpPr>
          <p:nvPr>
            <p:ph type="title"/>
          </p:nvPr>
        </p:nvSpPr>
        <p:spPr>
          <a:xfrm>
            <a:off x="640079" y="2053641"/>
            <a:ext cx="3669161" cy="2760098"/>
          </a:xfrm>
        </p:spPr>
        <p:txBody>
          <a:bodyPr>
            <a:normAutofit/>
          </a:bodyPr>
          <a:lstStyle/>
          <a:p>
            <a:r>
              <a:rPr lang="en-US" b="1">
                <a:solidFill>
                  <a:srgbClr val="FFFFFF"/>
                </a:solidFill>
              </a:rPr>
              <a:t>What rights are engaged?</a:t>
            </a:r>
            <a:endParaRPr lang="en-NZ" b="1">
              <a:solidFill>
                <a:srgbClr val="FFFFFF"/>
              </a:solidFill>
            </a:endParaRPr>
          </a:p>
        </p:txBody>
      </p:sp>
      <p:sp>
        <p:nvSpPr>
          <p:cNvPr id="3" name="Content Placeholder 2">
            <a:extLst>
              <a:ext uri="{FF2B5EF4-FFF2-40B4-BE49-F238E27FC236}">
                <a16:creationId xmlns:a16="http://schemas.microsoft.com/office/drawing/2014/main" id="{0F43ABA0-4139-42B2-8475-EFD8D652EF9F}"/>
              </a:ext>
            </a:extLst>
          </p:cNvPr>
          <p:cNvSpPr>
            <a:spLocks noGrp="1"/>
          </p:cNvSpPr>
          <p:nvPr>
            <p:ph idx="1"/>
          </p:nvPr>
        </p:nvSpPr>
        <p:spPr>
          <a:xfrm>
            <a:off x="6090574" y="801866"/>
            <a:ext cx="5306084" cy="5230634"/>
          </a:xfrm>
        </p:spPr>
        <p:txBody>
          <a:bodyPr anchor="ctr">
            <a:normAutofit/>
          </a:bodyPr>
          <a:lstStyle/>
          <a:p>
            <a:pPr marL="0" indent="0">
              <a:buNone/>
            </a:pPr>
            <a:r>
              <a:rPr lang="en-US" sz="2400" b="1" dirty="0">
                <a:solidFill>
                  <a:srgbClr val="000000"/>
                </a:solidFill>
              </a:rPr>
              <a:t>Right to freedom of expression </a:t>
            </a:r>
          </a:p>
          <a:p>
            <a:r>
              <a:rPr lang="en-US" sz="2400" dirty="0">
                <a:solidFill>
                  <a:srgbClr val="000000"/>
                </a:solidFill>
              </a:rPr>
              <a:t>S 14 New Zealand Bill of Rights Act 1990</a:t>
            </a:r>
          </a:p>
          <a:p>
            <a:r>
              <a:rPr lang="en-US" sz="2400" dirty="0">
                <a:solidFill>
                  <a:srgbClr val="000000"/>
                </a:solidFill>
              </a:rPr>
              <a:t>Article 19 of the International Covenant on Civil and Political Rights (ICCPR)</a:t>
            </a:r>
          </a:p>
          <a:p>
            <a:r>
              <a:rPr lang="en-US" sz="2400" dirty="0">
                <a:solidFill>
                  <a:srgbClr val="000000"/>
                </a:solidFill>
              </a:rPr>
              <a:t>Article 19 of the Universal Declaration of Human Rights</a:t>
            </a:r>
          </a:p>
          <a:p>
            <a:endParaRPr lang="en-US" sz="2400" dirty="0">
              <a:solidFill>
                <a:srgbClr val="000000"/>
              </a:solidFill>
            </a:endParaRPr>
          </a:p>
          <a:p>
            <a:pPr marL="0" indent="0">
              <a:buNone/>
            </a:pPr>
            <a:r>
              <a:rPr lang="en-US" sz="2400" b="1" dirty="0">
                <a:solidFill>
                  <a:srgbClr val="000000"/>
                </a:solidFill>
              </a:rPr>
              <a:t>Right to participation in public affairs</a:t>
            </a:r>
          </a:p>
          <a:p>
            <a:r>
              <a:rPr lang="en-US" sz="2400" dirty="0">
                <a:solidFill>
                  <a:srgbClr val="000000"/>
                </a:solidFill>
              </a:rPr>
              <a:t>Article 25 ICCPR</a:t>
            </a:r>
          </a:p>
          <a:p>
            <a:endParaRPr lang="en-NZ" sz="2400" dirty="0">
              <a:solidFill>
                <a:srgbClr val="000000"/>
              </a:solidFill>
            </a:endParaRPr>
          </a:p>
        </p:txBody>
      </p:sp>
    </p:spTree>
    <p:extLst>
      <p:ext uri="{BB962C8B-B14F-4D97-AF65-F5344CB8AC3E}">
        <p14:creationId xmlns:p14="http://schemas.microsoft.com/office/powerpoint/2010/main" val="2444057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FE2EBD-17FB-43AD-BB57-BC0CC60A930A}"/>
              </a:ext>
            </a:extLst>
          </p:cNvPr>
          <p:cNvSpPr>
            <a:spLocks noGrp="1"/>
          </p:cNvSpPr>
          <p:nvPr>
            <p:ph type="title"/>
          </p:nvPr>
        </p:nvSpPr>
        <p:spPr>
          <a:xfrm>
            <a:off x="640079" y="2053641"/>
            <a:ext cx="3669161" cy="2760098"/>
          </a:xfrm>
        </p:spPr>
        <p:txBody>
          <a:bodyPr>
            <a:normAutofit/>
          </a:bodyPr>
          <a:lstStyle/>
          <a:p>
            <a:r>
              <a:rPr lang="en-US" b="1">
                <a:solidFill>
                  <a:srgbClr val="FFFFFF"/>
                </a:solidFill>
              </a:rPr>
              <a:t>Freedom of expression</a:t>
            </a:r>
            <a:endParaRPr lang="en-NZ" b="1">
              <a:solidFill>
                <a:srgbClr val="FFFFFF"/>
              </a:solidFill>
            </a:endParaRPr>
          </a:p>
        </p:txBody>
      </p:sp>
      <p:sp>
        <p:nvSpPr>
          <p:cNvPr id="3" name="Content Placeholder 2">
            <a:extLst>
              <a:ext uri="{FF2B5EF4-FFF2-40B4-BE49-F238E27FC236}">
                <a16:creationId xmlns:a16="http://schemas.microsoft.com/office/drawing/2014/main" id="{0FE375C3-7077-46AD-9676-2512E7908333}"/>
              </a:ext>
            </a:extLst>
          </p:cNvPr>
          <p:cNvSpPr>
            <a:spLocks noGrp="1"/>
          </p:cNvSpPr>
          <p:nvPr>
            <p:ph idx="1"/>
          </p:nvPr>
        </p:nvSpPr>
        <p:spPr>
          <a:xfrm>
            <a:off x="6090574" y="801866"/>
            <a:ext cx="5306084" cy="5230634"/>
          </a:xfrm>
        </p:spPr>
        <p:txBody>
          <a:bodyPr anchor="ctr">
            <a:normAutofit/>
          </a:bodyPr>
          <a:lstStyle/>
          <a:p>
            <a:r>
              <a:rPr lang="en-US" sz="2000">
                <a:solidFill>
                  <a:srgbClr val="000000"/>
                </a:solidFill>
              </a:rPr>
              <a:t>Recognised by the NZ Courts as a fundamental human right and cornerstone of a functioning democracy</a:t>
            </a:r>
          </a:p>
          <a:p>
            <a:r>
              <a:rPr lang="en-US" sz="2000">
                <a:solidFill>
                  <a:srgbClr val="000000"/>
                </a:solidFill>
              </a:rPr>
              <a:t>Court of Appeal in </a:t>
            </a:r>
            <a:r>
              <a:rPr lang="en-US" sz="2000" i="1">
                <a:solidFill>
                  <a:srgbClr val="000000"/>
                </a:solidFill>
              </a:rPr>
              <a:t>Living Word Distributors ltd v Human Rights Action Group Inc (Wellington) </a:t>
            </a:r>
            <a:r>
              <a:rPr lang="en-US" sz="2000">
                <a:solidFill>
                  <a:srgbClr val="000000"/>
                </a:solidFill>
              </a:rPr>
              <a:t>citing</a:t>
            </a:r>
            <a:r>
              <a:rPr lang="en-US" sz="2000" i="1">
                <a:solidFill>
                  <a:srgbClr val="000000"/>
                </a:solidFill>
              </a:rPr>
              <a:t> Handyside v UK:</a:t>
            </a:r>
          </a:p>
          <a:p>
            <a:pPr marL="0" indent="0">
              <a:buNone/>
            </a:pPr>
            <a:endParaRPr lang="en-US" sz="2000" i="1">
              <a:solidFill>
                <a:srgbClr val="000000"/>
              </a:solidFill>
            </a:endParaRPr>
          </a:p>
          <a:p>
            <a:pPr marL="0" indent="0">
              <a:buNone/>
            </a:pPr>
            <a:r>
              <a:rPr lang="en-US" sz="2000">
                <a:solidFill>
                  <a:srgbClr val="000000"/>
                </a:solidFill>
              </a:rPr>
              <a:t>“Freedom of expression constitutes one of the essential foundations of a [democratic] society … it is applicable not only to ‘information’ or ‘ideas’ that are favourably received or regarded as inoffensive or as a matter of indifference, but also to those that offend, shock or disturb the State or any sector of the population. Such are the demands of that pluralism, tolerance and broadmindedness without which there is no ‘democratic society’”</a:t>
            </a:r>
          </a:p>
          <a:p>
            <a:endParaRPr lang="en-NZ" sz="2000">
              <a:solidFill>
                <a:srgbClr val="000000"/>
              </a:solidFill>
            </a:endParaRPr>
          </a:p>
        </p:txBody>
      </p:sp>
    </p:spTree>
    <p:extLst>
      <p:ext uri="{BB962C8B-B14F-4D97-AF65-F5344CB8AC3E}">
        <p14:creationId xmlns:p14="http://schemas.microsoft.com/office/powerpoint/2010/main" val="399264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20AA359-AC1A-4045-8DBD-0C9080285793}"/>
              </a:ext>
            </a:extLst>
          </p:cNvPr>
          <p:cNvSpPr>
            <a:spLocks noGrp="1"/>
          </p:cNvSpPr>
          <p:nvPr>
            <p:ph type="title"/>
          </p:nvPr>
        </p:nvSpPr>
        <p:spPr>
          <a:xfrm>
            <a:off x="640079" y="2053641"/>
            <a:ext cx="3669161" cy="2760098"/>
          </a:xfrm>
        </p:spPr>
        <p:txBody>
          <a:bodyPr>
            <a:normAutofit/>
          </a:bodyPr>
          <a:lstStyle/>
          <a:p>
            <a:r>
              <a:rPr lang="en-US" sz="2800" b="1">
                <a:solidFill>
                  <a:srgbClr val="FFFFFF"/>
                </a:solidFill>
              </a:rPr>
              <a:t>UN Human Rights Committee – General Comment 34 on the right to freedom of opinion and expression under Art 19 ICCPR</a:t>
            </a:r>
            <a:endParaRPr lang="en-NZ" sz="2800" b="1">
              <a:solidFill>
                <a:srgbClr val="FFFFFF"/>
              </a:solidFill>
            </a:endParaRPr>
          </a:p>
        </p:txBody>
      </p:sp>
      <p:sp>
        <p:nvSpPr>
          <p:cNvPr id="3" name="Content Placeholder 2">
            <a:extLst>
              <a:ext uri="{FF2B5EF4-FFF2-40B4-BE49-F238E27FC236}">
                <a16:creationId xmlns:a16="http://schemas.microsoft.com/office/drawing/2014/main" id="{BEAB3395-1BB1-4E68-A098-FED2238A24DA}"/>
              </a:ext>
            </a:extLst>
          </p:cNvPr>
          <p:cNvSpPr>
            <a:spLocks noGrp="1"/>
          </p:cNvSpPr>
          <p:nvPr>
            <p:ph idx="1"/>
          </p:nvPr>
        </p:nvSpPr>
        <p:spPr>
          <a:xfrm>
            <a:off x="6090574" y="801866"/>
            <a:ext cx="5306084" cy="5230634"/>
          </a:xfrm>
        </p:spPr>
        <p:txBody>
          <a:bodyPr anchor="ctr">
            <a:normAutofit/>
          </a:bodyPr>
          <a:lstStyle/>
          <a:p>
            <a:r>
              <a:rPr lang="en-US" sz="2200">
                <a:solidFill>
                  <a:srgbClr val="000000"/>
                </a:solidFill>
              </a:rPr>
              <a:t>“Freedom of opinion and freedom of expression are indispensable conditions for the full development of the person. They are essential for any society.  They constitute the foundation stone for every free and democratic society. The two freedoms are closely related, with freedom of expression providing the vehicle for the exchange and development of opinions. </a:t>
            </a:r>
          </a:p>
          <a:p>
            <a:r>
              <a:rPr lang="en-US" sz="2200">
                <a:solidFill>
                  <a:srgbClr val="000000"/>
                </a:solidFill>
              </a:rPr>
              <a:t>[It is a] necessary condition for the realization of the principles of transparency and accountability that are, in turn, essential for the promotion and protection of human rights”</a:t>
            </a:r>
          </a:p>
          <a:p>
            <a:endParaRPr lang="en-NZ" sz="2200">
              <a:solidFill>
                <a:srgbClr val="000000"/>
              </a:solidFill>
            </a:endParaRPr>
          </a:p>
        </p:txBody>
      </p:sp>
    </p:spTree>
    <p:extLst>
      <p:ext uri="{BB962C8B-B14F-4D97-AF65-F5344CB8AC3E}">
        <p14:creationId xmlns:p14="http://schemas.microsoft.com/office/powerpoint/2010/main" val="1791694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77DF548-40E8-41E1-8EFA-E6B701B305A7}"/>
              </a:ext>
            </a:extLst>
          </p:cNvPr>
          <p:cNvSpPr>
            <a:spLocks noGrp="1"/>
          </p:cNvSpPr>
          <p:nvPr>
            <p:ph type="title"/>
          </p:nvPr>
        </p:nvSpPr>
        <p:spPr>
          <a:xfrm>
            <a:off x="640079" y="2053641"/>
            <a:ext cx="3669161" cy="2760098"/>
          </a:xfrm>
        </p:spPr>
        <p:txBody>
          <a:bodyPr>
            <a:normAutofit/>
          </a:bodyPr>
          <a:lstStyle/>
          <a:p>
            <a:r>
              <a:rPr lang="en-US" b="1">
                <a:solidFill>
                  <a:srgbClr val="FFFFFF"/>
                </a:solidFill>
              </a:rPr>
              <a:t>Right to participate in public affairs – Art 25 ICCPR</a:t>
            </a:r>
            <a:endParaRPr lang="en-NZ" b="1">
              <a:solidFill>
                <a:srgbClr val="FFFFFF"/>
              </a:solidFill>
            </a:endParaRPr>
          </a:p>
        </p:txBody>
      </p:sp>
      <p:sp>
        <p:nvSpPr>
          <p:cNvPr id="3" name="Content Placeholder 2">
            <a:extLst>
              <a:ext uri="{FF2B5EF4-FFF2-40B4-BE49-F238E27FC236}">
                <a16:creationId xmlns:a16="http://schemas.microsoft.com/office/drawing/2014/main" id="{9A274CBD-65C4-48DD-8BDE-A985909B79CA}"/>
              </a:ext>
            </a:extLst>
          </p:cNvPr>
          <p:cNvSpPr>
            <a:spLocks noGrp="1"/>
          </p:cNvSpPr>
          <p:nvPr>
            <p:ph idx="1"/>
          </p:nvPr>
        </p:nvSpPr>
        <p:spPr>
          <a:xfrm>
            <a:off x="6090574" y="801866"/>
            <a:ext cx="5306084" cy="5230634"/>
          </a:xfrm>
        </p:spPr>
        <p:txBody>
          <a:bodyPr anchor="ctr">
            <a:normAutofit/>
          </a:bodyPr>
          <a:lstStyle/>
          <a:p>
            <a:r>
              <a:rPr lang="en-US" sz="2400">
                <a:solidFill>
                  <a:srgbClr val="000000"/>
                </a:solidFill>
              </a:rPr>
              <a:t>Links to the right to freedom of expression</a:t>
            </a:r>
          </a:p>
          <a:p>
            <a:r>
              <a:rPr lang="en-US" sz="2400">
                <a:solidFill>
                  <a:srgbClr val="000000"/>
                </a:solidFill>
              </a:rPr>
              <a:t>From UN Human Rights Committee General Comment 25:</a:t>
            </a:r>
          </a:p>
          <a:p>
            <a:pPr marL="0" indent="0">
              <a:buNone/>
            </a:pPr>
            <a:r>
              <a:rPr lang="en-US" sz="2400">
                <a:solidFill>
                  <a:srgbClr val="000000"/>
                </a:solidFill>
              </a:rPr>
              <a:t> </a:t>
            </a:r>
          </a:p>
          <a:p>
            <a:pPr marL="0" indent="0">
              <a:buNone/>
            </a:pPr>
            <a:r>
              <a:rPr lang="en-US" sz="2400">
                <a:solidFill>
                  <a:srgbClr val="000000"/>
                </a:solidFill>
              </a:rPr>
              <a:t>“Citizens also take part in the conduct of public affairs by exerting influence through public debate and dialogue with their representatives or through their capacity to organize themselves. This participation is supported by ensuring freedom of expression, assembly and association”” [para 8]</a:t>
            </a:r>
          </a:p>
          <a:p>
            <a:endParaRPr lang="en-NZ" sz="2400">
              <a:solidFill>
                <a:srgbClr val="000000"/>
              </a:solidFill>
            </a:endParaRPr>
          </a:p>
        </p:txBody>
      </p:sp>
    </p:spTree>
    <p:extLst>
      <p:ext uri="{BB962C8B-B14F-4D97-AF65-F5344CB8AC3E}">
        <p14:creationId xmlns:p14="http://schemas.microsoft.com/office/powerpoint/2010/main" val="4191327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8C2F783-306A-41A2-8662-DE875A4EB96C}"/>
              </a:ext>
            </a:extLst>
          </p:cNvPr>
          <p:cNvSpPr>
            <a:spLocks noGrp="1"/>
          </p:cNvSpPr>
          <p:nvPr>
            <p:ph type="title"/>
          </p:nvPr>
        </p:nvSpPr>
        <p:spPr>
          <a:xfrm>
            <a:off x="640079" y="2053641"/>
            <a:ext cx="3669161" cy="2760098"/>
          </a:xfrm>
        </p:spPr>
        <p:txBody>
          <a:bodyPr>
            <a:normAutofit/>
          </a:bodyPr>
          <a:lstStyle/>
          <a:p>
            <a:r>
              <a:rPr lang="en-US" b="1">
                <a:solidFill>
                  <a:srgbClr val="FFFFFF"/>
                </a:solidFill>
              </a:rPr>
              <a:t>Freedom of expression is not an absolute right</a:t>
            </a:r>
            <a:endParaRPr lang="en-NZ" b="1">
              <a:solidFill>
                <a:srgbClr val="FFFFFF"/>
              </a:solidFill>
            </a:endParaRPr>
          </a:p>
        </p:txBody>
      </p:sp>
      <p:sp>
        <p:nvSpPr>
          <p:cNvPr id="3" name="Content Placeholder 2">
            <a:extLst>
              <a:ext uri="{FF2B5EF4-FFF2-40B4-BE49-F238E27FC236}">
                <a16:creationId xmlns:a16="http://schemas.microsoft.com/office/drawing/2014/main" id="{FDD1927E-F40D-475A-BBEC-6B057971E7DE}"/>
              </a:ext>
            </a:extLst>
          </p:cNvPr>
          <p:cNvSpPr>
            <a:spLocks noGrp="1"/>
          </p:cNvSpPr>
          <p:nvPr>
            <p:ph idx="1"/>
          </p:nvPr>
        </p:nvSpPr>
        <p:spPr>
          <a:xfrm>
            <a:off x="6090574" y="801866"/>
            <a:ext cx="5306084" cy="5230634"/>
          </a:xfrm>
        </p:spPr>
        <p:txBody>
          <a:bodyPr anchor="ctr">
            <a:normAutofit/>
          </a:bodyPr>
          <a:lstStyle/>
          <a:p>
            <a:r>
              <a:rPr lang="en-US" sz="2200">
                <a:solidFill>
                  <a:srgbClr val="000000"/>
                </a:solidFill>
              </a:rPr>
              <a:t>In NZ law, the right can be limited</a:t>
            </a:r>
          </a:p>
          <a:p>
            <a:r>
              <a:rPr lang="en-US" sz="2200">
                <a:solidFill>
                  <a:srgbClr val="000000"/>
                </a:solidFill>
              </a:rPr>
              <a:t>Section 5 NZBORA – “….only to such reasonable limits prescribed by law as can be demonstrably justified in a free and democratic society”</a:t>
            </a:r>
          </a:p>
          <a:p>
            <a:r>
              <a:rPr lang="en-US" sz="2200">
                <a:solidFill>
                  <a:srgbClr val="000000"/>
                </a:solidFill>
              </a:rPr>
              <a:t>The Courts have observed:</a:t>
            </a:r>
          </a:p>
          <a:p>
            <a:pPr marL="0" indent="0">
              <a:buNone/>
            </a:pPr>
            <a:r>
              <a:rPr lang="en-US" sz="2200">
                <a:solidFill>
                  <a:srgbClr val="000000"/>
                </a:solidFill>
              </a:rPr>
              <a:t>“Low value” expression — whether mundane and innocuous… or hateful and dangerous… is expression regardless. </a:t>
            </a:r>
          </a:p>
          <a:p>
            <a:pPr marL="0" indent="0">
              <a:buNone/>
            </a:pPr>
            <a:r>
              <a:rPr lang="en-US" sz="2200">
                <a:solidFill>
                  <a:srgbClr val="000000"/>
                </a:solidFill>
              </a:rPr>
              <a:t>Constraint of the former will seldom be justifiable under s 5. Constraint of the latter will seldom be difficult to justify under s 5….”</a:t>
            </a:r>
          </a:p>
          <a:p>
            <a:pPr marL="0" indent="0">
              <a:buNone/>
            </a:pPr>
            <a:r>
              <a:rPr lang="en-US" sz="2200">
                <a:solidFill>
                  <a:srgbClr val="000000"/>
                </a:solidFill>
              </a:rPr>
              <a:t>[</a:t>
            </a:r>
            <a:r>
              <a:rPr lang="en-US" sz="2200" i="1">
                <a:solidFill>
                  <a:srgbClr val="000000"/>
                </a:solidFill>
              </a:rPr>
              <a:t>Attorney-General v Smith </a:t>
            </a:r>
            <a:r>
              <a:rPr lang="en-US" sz="2200">
                <a:solidFill>
                  <a:srgbClr val="000000"/>
                </a:solidFill>
              </a:rPr>
              <a:t>[2018] NZCA 24] </a:t>
            </a:r>
          </a:p>
          <a:p>
            <a:endParaRPr lang="en-NZ" sz="2200">
              <a:solidFill>
                <a:srgbClr val="000000"/>
              </a:solidFill>
            </a:endParaRPr>
          </a:p>
        </p:txBody>
      </p:sp>
    </p:spTree>
    <p:extLst>
      <p:ext uri="{BB962C8B-B14F-4D97-AF65-F5344CB8AC3E}">
        <p14:creationId xmlns:p14="http://schemas.microsoft.com/office/powerpoint/2010/main" val="3149706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EDBE8A7-9CE5-482B-A54C-FD80B9B17A2D}"/>
              </a:ext>
            </a:extLst>
          </p:cNvPr>
          <p:cNvSpPr>
            <a:spLocks noGrp="1"/>
          </p:cNvSpPr>
          <p:nvPr>
            <p:ph type="title"/>
          </p:nvPr>
        </p:nvSpPr>
        <p:spPr>
          <a:xfrm>
            <a:off x="640079" y="2053641"/>
            <a:ext cx="3669161" cy="2760098"/>
          </a:xfrm>
        </p:spPr>
        <p:txBody>
          <a:bodyPr>
            <a:normAutofit/>
          </a:bodyPr>
          <a:lstStyle/>
          <a:p>
            <a:r>
              <a:rPr lang="en-US" b="1">
                <a:solidFill>
                  <a:srgbClr val="FFFFFF"/>
                </a:solidFill>
              </a:rPr>
              <a:t>Limitations and the ICCPR</a:t>
            </a:r>
            <a:endParaRPr lang="en-NZ" b="1">
              <a:solidFill>
                <a:srgbClr val="FFFFFF"/>
              </a:solidFill>
            </a:endParaRPr>
          </a:p>
        </p:txBody>
      </p:sp>
      <p:sp>
        <p:nvSpPr>
          <p:cNvPr id="3" name="Content Placeholder 2">
            <a:extLst>
              <a:ext uri="{FF2B5EF4-FFF2-40B4-BE49-F238E27FC236}">
                <a16:creationId xmlns:a16="http://schemas.microsoft.com/office/drawing/2014/main" id="{06834A34-B399-49F1-9F7E-5216D8832A63}"/>
              </a:ext>
            </a:extLst>
          </p:cNvPr>
          <p:cNvSpPr>
            <a:spLocks noGrp="1"/>
          </p:cNvSpPr>
          <p:nvPr>
            <p:ph idx="1"/>
          </p:nvPr>
        </p:nvSpPr>
        <p:spPr>
          <a:xfrm>
            <a:off x="6090574" y="801866"/>
            <a:ext cx="5306084" cy="5230634"/>
          </a:xfrm>
        </p:spPr>
        <p:txBody>
          <a:bodyPr anchor="ctr">
            <a:normAutofit/>
          </a:bodyPr>
          <a:lstStyle/>
          <a:p>
            <a:r>
              <a:rPr lang="en-US" sz="2400">
                <a:solidFill>
                  <a:srgbClr val="000000"/>
                </a:solidFill>
              </a:rPr>
              <a:t>Art 19 ICCPR also imposes express limitations – for example for the maintenance of public order.</a:t>
            </a:r>
          </a:p>
          <a:p>
            <a:r>
              <a:rPr lang="en-US" sz="2400">
                <a:solidFill>
                  <a:srgbClr val="000000"/>
                </a:solidFill>
              </a:rPr>
              <a:t>UN Human Rights Committee General Comment 34: restrictions on the right must be “necessary for a legitimate purpose” and “proportionate”.</a:t>
            </a:r>
          </a:p>
          <a:p>
            <a:r>
              <a:rPr lang="en-US" sz="2400">
                <a:solidFill>
                  <a:srgbClr val="000000"/>
                </a:solidFill>
              </a:rPr>
              <a:t>“Restrictions must not be overbroad…The principle of proportionality has to be respected not only in the law that frames the restrictions but also by the administrative and judicial authorities in applying the law”. </a:t>
            </a:r>
          </a:p>
          <a:p>
            <a:endParaRPr lang="en-NZ" sz="2400">
              <a:solidFill>
                <a:srgbClr val="000000"/>
              </a:solidFill>
            </a:endParaRPr>
          </a:p>
        </p:txBody>
      </p:sp>
    </p:spTree>
    <p:extLst>
      <p:ext uri="{BB962C8B-B14F-4D97-AF65-F5344CB8AC3E}">
        <p14:creationId xmlns:p14="http://schemas.microsoft.com/office/powerpoint/2010/main" val="221484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BC8F808-7FFF-4C40-9CAA-ECF57CDFE6E0}"/>
              </a:ext>
            </a:extLst>
          </p:cNvPr>
          <p:cNvSpPr>
            <a:spLocks noGrp="1"/>
          </p:cNvSpPr>
          <p:nvPr>
            <p:ph type="title"/>
          </p:nvPr>
        </p:nvSpPr>
        <p:spPr>
          <a:xfrm>
            <a:off x="640079" y="2053641"/>
            <a:ext cx="3669161" cy="2760098"/>
          </a:xfrm>
        </p:spPr>
        <p:txBody>
          <a:bodyPr>
            <a:normAutofit/>
          </a:bodyPr>
          <a:lstStyle/>
          <a:p>
            <a:r>
              <a:rPr lang="en-US" b="1">
                <a:solidFill>
                  <a:srgbClr val="FFFFFF"/>
                </a:solidFill>
              </a:rPr>
              <a:t>Does the BORA apply to charities?</a:t>
            </a:r>
            <a:endParaRPr lang="en-NZ" b="1">
              <a:solidFill>
                <a:srgbClr val="FFFFFF"/>
              </a:solidFill>
            </a:endParaRPr>
          </a:p>
        </p:txBody>
      </p:sp>
      <p:sp>
        <p:nvSpPr>
          <p:cNvPr id="3" name="Content Placeholder 2">
            <a:extLst>
              <a:ext uri="{FF2B5EF4-FFF2-40B4-BE49-F238E27FC236}">
                <a16:creationId xmlns:a16="http://schemas.microsoft.com/office/drawing/2014/main" id="{1F207182-CBAC-4C02-8465-F8F23231FD10}"/>
              </a:ext>
            </a:extLst>
          </p:cNvPr>
          <p:cNvSpPr>
            <a:spLocks noGrp="1"/>
          </p:cNvSpPr>
          <p:nvPr>
            <p:ph idx="1"/>
          </p:nvPr>
        </p:nvSpPr>
        <p:spPr>
          <a:xfrm>
            <a:off x="6090574" y="801866"/>
            <a:ext cx="5306084" cy="5230634"/>
          </a:xfrm>
        </p:spPr>
        <p:txBody>
          <a:bodyPr anchor="ctr">
            <a:normAutofit/>
          </a:bodyPr>
          <a:lstStyle/>
          <a:p>
            <a:pPr marL="0" indent="0">
              <a:buNone/>
            </a:pPr>
            <a:r>
              <a:rPr lang="en-US" sz="2400" b="1">
                <a:solidFill>
                  <a:srgbClr val="000000"/>
                </a:solidFill>
              </a:rPr>
              <a:t>S 29 Application to legal persons</a:t>
            </a:r>
          </a:p>
          <a:p>
            <a:pPr marL="0" indent="0">
              <a:buNone/>
            </a:pPr>
            <a:r>
              <a:rPr lang="en-US" sz="2400">
                <a:solidFill>
                  <a:srgbClr val="000000"/>
                </a:solidFill>
              </a:rPr>
              <a:t>Except where the provisions of this Bill of Rights otherwise provide, the provisions of this Bill of Rights apply, so far as practicable, </a:t>
            </a:r>
            <a:r>
              <a:rPr lang="en-US" sz="2400">
                <a:solidFill>
                  <a:srgbClr val="000000"/>
                </a:solidFill>
                <a:highlight>
                  <a:srgbClr val="FFFF00"/>
                </a:highlight>
              </a:rPr>
              <a:t>for the benefit of all legal persons as well as for the benefit of all natural persons</a:t>
            </a:r>
          </a:p>
          <a:p>
            <a:pPr marL="0" indent="0">
              <a:buNone/>
            </a:pPr>
            <a:endParaRPr lang="en-US" sz="2400">
              <a:solidFill>
                <a:srgbClr val="000000"/>
              </a:solidFill>
            </a:endParaRPr>
          </a:p>
          <a:p>
            <a:endParaRPr lang="en-NZ" sz="2400">
              <a:solidFill>
                <a:srgbClr val="000000"/>
              </a:solidFill>
            </a:endParaRPr>
          </a:p>
        </p:txBody>
      </p:sp>
    </p:spTree>
    <p:extLst>
      <p:ext uri="{BB962C8B-B14F-4D97-AF65-F5344CB8AC3E}">
        <p14:creationId xmlns:p14="http://schemas.microsoft.com/office/powerpoint/2010/main" val="22407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E22F9DF-3F3B-43EB-AC86-8B06C58F6605}"/>
              </a:ext>
            </a:extLst>
          </p:cNvPr>
          <p:cNvSpPr>
            <a:spLocks noGrp="1"/>
          </p:cNvSpPr>
          <p:nvPr>
            <p:ph type="title"/>
          </p:nvPr>
        </p:nvSpPr>
        <p:spPr>
          <a:xfrm>
            <a:off x="640079" y="2053641"/>
            <a:ext cx="3669161" cy="2760098"/>
          </a:xfrm>
        </p:spPr>
        <p:txBody>
          <a:bodyPr>
            <a:normAutofit/>
          </a:bodyPr>
          <a:lstStyle/>
          <a:p>
            <a:r>
              <a:rPr lang="en-US" b="1">
                <a:solidFill>
                  <a:srgbClr val="FFFFFF"/>
                </a:solidFill>
              </a:rPr>
              <a:t>Case law</a:t>
            </a:r>
            <a:endParaRPr lang="en-NZ" b="1">
              <a:solidFill>
                <a:srgbClr val="FFFFFF"/>
              </a:solidFill>
            </a:endParaRPr>
          </a:p>
        </p:txBody>
      </p:sp>
      <p:sp>
        <p:nvSpPr>
          <p:cNvPr id="3" name="Content Placeholder 2">
            <a:extLst>
              <a:ext uri="{FF2B5EF4-FFF2-40B4-BE49-F238E27FC236}">
                <a16:creationId xmlns:a16="http://schemas.microsoft.com/office/drawing/2014/main" id="{9F2A58F1-E309-4C33-8CC8-80069484BD84}"/>
              </a:ext>
            </a:extLst>
          </p:cNvPr>
          <p:cNvSpPr>
            <a:spLocks noGrp="1"/>
          </p:cNvSpPr>
          <p:nvPr>
            <p:ph idx="1"/>
          </p:nvPr>
        </p:nvSpPr>
        <p:spPr>
          <a:xfrm>
            <a:off x="6090574" y="801866"/>
            <a:ext cx="5306084" cy="5230634"/>
          </a:xfrm>
        </p:spPr>
        <p:txBody>
          <a:bodyPr anchor="ctr">
            <a:normAutofit/>
          </a:bodyPr>
          <a:lstStyle/>
          <a:p>
            <a:r>
              <a:rPr lang="en-US" sz="2200" dirty="0">
                <a:solidFill>
                  <a:srgbClr val="000000"/>
                </a:solidFill>
              </a:rPr>
              <a:t>Freedom of expression under s 14 BORA does not appear to have been considered by the NZ Court in cases regarding the advocacy functions of charities</a:t>
            </a:r>
          </a:p>
          <a:p>
            <a:r>
              <a:rPr lang="en-US" sz="2200" dirty="0">
                <a:solidFill>
                  <a:srgbClr val="000000"/>
                </a:solidFill>
              </a:rPr>
              <a:t>However, </a:t>
            </a:r>
            <a:r>
              <a:rPr lang="en-US" sz="2200" i="1" dirty="0">
                <a:solidFill>
                  <a:srgbClr val="000000"/>
                </a:solidFill>
              </a:rPr>
              <a:t>Canada without Poverty v Attorney-General </a:t>
            </a:r>
            <a:r>
              <a:rPr lang="en-US" sz="2200" dirty="0">
                <a:solidFill>
                  <a:srgbClr val="000000"/>
                </a:solidFill>
              </a:rPr>
              <a:t>[2018] ONSC 4147 is a very interesting when considering the application of freedom of expression. </a:t>
            </a:r>
          </a:p>
          <a:p>
            <a:r>
              <a:rPr lang="en-US" sz="2200" dirty="0">
                <a:solidFill>
                  <a:srgbClr val="000000"/>
                </a:solidFill>
              </a:rPr>
              <a:t>In this case, the Ontario Superior Court held that the deregistration of a charity for non-partisan political advocacy breached the charity’s right to freedom of expression under s 2 of the Canadian Charter of Rights.</a:t>
            </a:r>
          </a:p>
          <a:p>
            <a:endParaRPr lang="en-NZ" sz="2200" dirty="0">
              <a:solidFill>
                <a:srgbClr val="000000"/>
              </a:solidFill>
            </a:endParaRPr>
          </a:p>
        </p:txBody>
      </p:sp>
    </p:spTree>
    <p:extLst>
      <p:ext uri="{BB962C8B-B14F-4D97-AF65-F5344CB8AC3E}">
        <p14:creationId xmlns:p14="http://schemas.microsoft.com/office/powerpoint/2010/main" val="3274861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1187</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 Panel Session 2: Are charities able to advocate against government policy?</vt:lpstr>
      <vt:lpstr>What rights are engaged?</vt:lpstr>
      <vt:lpstr>Freedom of expression</vt:lpstr>
      <vt:lpstr>UN Human Rights Committee – General Comment 34 on the right to freedom of opinion and expression under Art 19 ICCPR</vt:lpstr>
      <vt:lpstr>Right to participate in public affairs – Art 25 ICCPR</vt:lpstr>
      <vt:lpstr>Freedom of expression is not an absolute right</vt:lpstr>
      <vt:lpstr>Limitations and the ICCPR</vt:lpstr>
      <vt:lpstr>Does the BORA apply to charities?</vt:lpstr>
      <vt:lpstr>Case law</vt:lpstr>
      <vt:lpstr>Canada without Poverty: Background</vt:lpstr>
      <vt:lpstr>Background Continued</vt:lpstr>
      <vt:lpstr>Background continued</vt:lpstr>
      <vt:lpstr>Canada without Poverty v AG [2018] : Some key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Panel Session 2: Are charities able to advocate against government policy?</dc:title>
  <dc:creator>John Hancock</dc:creator>
  <cp:lastModifiedBy>Sara OHara</cp:lastModifiedBy>
  <cp:revision>2</cp:revision>
  <dcterms:created xsi:type="dcterms:W3CDTF">2019-04-10T05:42:44Z</dcterms:created>
  <dcterms:modified xsi:type="dcterms:W3CDTF">2019-04-16T03:40:22Z</dcterms:modified>
</cp:coreProperties>
</file>